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15"/>
  </p:notesMasterIdLst>
  <p:sldIdLst>
    <p:sldId id="256" r:id="rId2"/>
    <p:sldId id="258" r:id="rId3"/>
    <p:sldId id="259" r:id="rId4"/>
    <p:sldId id="257" r:id="rId5"/>
    <p:sldId id="260" r:id="rId6"/>
    <p:sldId id="261" r:id="rId7"/>
    <p:sldId id="262" r:id="rId8"/>
    <p:sldId id="263" r:id="rId9"/>
    <p:sldId id="267" r:id="rId10"/>
    <p:sldId id="268" r:id="rId11"/>
    <p:sldId id="264" r:id="rId12"/>
    <p:sldId id="265" r:id="rId13"/>
    <p:sldId id="266"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5A659E-C0A9-4755-AE41-A8ED9961A102}" type="datetimeFigureOut">
              <a:rPr lang="en-US" smtClean="0"/>
              <a:t>16-Nov-18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5F031C-3065-416C-940B-7C376691A120}" type="slidenum">
              <a:rPr lang="en-US" smtClean="0"/>
              <a:t>‹#›</a:t>
            </a:fld>
            <a:endParaRPr lang="en-US"/>
          </a:p>
        </p:txBody>
      </p:sp>
    </p:spTree>
    <p:extLst>
      <p:ext uri="{BB962C8B-B14F-4D97-AF65-F5344CB8AC3E}">
        <p14:creationId xmlns:p14="http://schemas.microsoft.com/office/powerpoint/2010/main" val="3159311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16-Nov-18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16-Nov-18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16-Nov-18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16-Nov-18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16-Nov-18</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16-Nov-18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16-Nov-18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16-Nov-18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16-Nov-18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16-Nov-18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16-Nov-18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16-Nov-18</a:t>
            </a:fld>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7924800" cy="1219200"/>
          </a:xfrm>
        </p:spPr>
        <p:txBody>
          <a:bodyPr>
            <a:noAutofit/>
          </a:bodyPr>
          <a:lstStyle/>
          <a:p>
            <a:endParaRPr lang="en-US" sz="5400" dirty="0">
              <a:effectLst>
                <a:outerShdw blurRad="38100" dist="38100" dir="2700000" algn="tl">
                  <a:srgbClr val="000000">
                    <a:alpha val="43137"/>
                  </a:srgbClr>
                </a:outerShdw>
              </a:effectLst>
              <a:latin typeface="Bahnschrift SemiBold SemiConden" pitchFamily="34" charset="0"/>
            </a:endParaRPr>
          </a:p>
        </p:txBody>
      </p:sp>
      <p:sp>
        <p:nvSpPr>
          <p:cNvPr id="3" name="Subtitle 2"/>
          <p:cNvSpPr>
            <a:spLocks noGrp="1"/>
          </p:cNvSpPr>
          <p:nvPr>
            <p:ph idx="1"/>
          </p:nvPr>
        </p:nvSpPr>
        <p:spPr>
          <a:xfrm>
            <a:off x="457200" y="2438400"/>
            <a:ext cx="8458200" cy="4114800"/>
          </a:xfrm>
        </p:spPr>
        <p:txBody>
          <a:bodyPr>
            <a:normAutofit/>
          </a:bodyPr>
          <a:lstStyle/>
          <a:p>
            <a:pPr indent="0">
              <a:buNone/>
            </a:pPr>
            <a:endParaRPr lang="en-US" dirty="0" smtClean="0"/>
          </a:p>
          <a:p>
            <a:pPr indent="0">
              <a:buNone/>
            </a:pPr>
            <a:endParaRPr lang="en-US" dirty="0"/>
          </a:p>
          <a:p>
            <a:pPr indent="0">
              <a:buNone/>
            </a:pPr>
            <a:endParaRPr lang="en-US" dirty="0" smtClean="0"/>
          </a:p>
          <a:p>
            <a:pPr indent="0">
              <a:buNone/>
            </a:pPr>
            <a:endParaRPr lang="en-US" dirty="0"/>
          </a:p>
          <a:p>
            <a:pPr indent="0">
              <a:buNone/>
            </a:pPr>
            <a:r>
              <a:rPr lang="en-US" dirty="0" smtClean="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3" y="1"/>
            <a:ext cx="9169924" cy="6854858"/>
          </a:xfrm>
          <a:prstGeom prst="rect">
            <a:avLst/>
          </a:prstGeom>
        </p:spPr>
      </p:pic>
      <p:sp>
        <p:nvSpPr>
          <p:cNvPr id="7" name="TextBox 6"/>
          <p:cNvSpPr txBox="1"/>
          <p:nvPr/>
        </p:nvSpPr>
        <p:spPr>
          <a:xfrm>
            <a:off x="533400" y="762000"/>
            <a:ext cx="7804188" cy="646331"/>
          </a:xfrm>
          <a:prstGeom prst="rect">
            <a:avLst/>
          </a:prstGeom>
          <a:noFill/>
        </p:spPr>
        <p:txBody>
          <a:bodyPr wrap="none" rtlCol="0">
            <a:spAutoFit/>
          </a:bodyPr>
          <a:lstStyle/>
          <a:p>
            <a:r>
              <a:rPr lang="en-US" sz="3600" dirty="0" smtClean="0"/>
              <a:t>ONLINE LIBRARY MANAGEMENT SYSTEM</a:t>
            </a:r>
            <a:endParaRPr lang="en-US" sz="3600" dirty="0"/>
          </a:p>
        </p:txBody>
      </p:sp>
      <p:sp>
        <p:nvSpPr>
          <p:cNvPr id="8" name="TextBox 7"/>
          <p:cNvSpPr txBox="1"/>
          <p:nvPr/>
        </p:nvSpPr>
        <p:spPr>
          <a:xfrm>
            <a:off x="685800" y="3962400"/>
            <a:ext cx="2613279" cy="1938992"/>
          </a:xfrm>
          <a:prstGeom prst="rect">
            <a:avLst/>
          </a:prstGeom>
          <a:noFill/>
        </p:spPr>
        <p:txBody>
          <a:bodyPr wrap="none" rtlCol="0">
            <a:spAutoFit/>
          </a:bodyPr>
          <a:lstStyle/>
          <a:p>
            <a:r>
              <a:rPr lang="en-US" sz="2400" dirty="0" smtClean="0"/>
              <a:t>Created By:</a:t>
            </a:r>
          </a:p>
          <a:p>
            <a:r>
              <a:rPr lang="en-US" sz="2400" dirty="0" smtClean="0"/>
              <a:t>Roshan Kumar Patro</a:t>
            </a:r>
          </a:p>
          <a:p>
            <a:r>
              <a:rPr lang="en-US" sz="2400" dirty="0" smtClean="0"/>
              <a:t>USN:1RN16IS081</a:t>
            </a:r>
          </a:p>
          <a:p>
            <a:r>
              <a:rPr lang="en-US" sz="2400" dirty="0" smtClean="0"/>
              <a:t>Sailesh Khandelwal</a:t>
            </a:r>
          </a:p>
          <a:p>
            <a:r>
              <a:rPr lang="en-US" sz="2400" dirty="0" smtClean="0"/>
              <a:t>USN:1RN16IS083</a:t>
            </a:r>
            <a:endParaRPr lang="en-US" sz="2400" dirty="0"/>
          </a:p>
        </p:txBody>
      </p:sp>
      <p:sp>
        <p:nvSpPr>
          <p:cNvPr id="9" name="TextBox 8"/>
          <p:cNvSpPr txBox="1"/>
          <p:nvPr/>
        </p:nvSpPr>
        <p:spPr>
          <a:xfrm>
            <a:off x="6324599" y="4038600"/>
            <a:ext cx="2254079" cy="1569660"/>
          </a:xfrm>
          <a:prstGeom prst="rect">
            <a:avLst/>
          </a:prstGeom>
          <a:noFill/>
        </p:spPr>
        <p:txBody>
          <a:bodyPr wrap="none" rtlCol="0">
            <a:spAutoFit/>
          </a:bodyPr>
          <a:lstStyle/>
          <a:p>
            <a:r>
              <a:rPr lang="en-US" sz="2400" dirty="0" smtClean="0"/>
              <a:t>Guide:</a:t>
            </a:r>
          </a:p>
          <a:p>
            <a:r>
              <a:rPr lang="en-US" sz="2400" dirty="0" smtClean="0"/>
              <a:t>Mrs. Hema N</a:t>
            </a:r>
          </a:p>
          <a:p>
            <a:r>
              <a:rPr lang="en-US" sz="2400" dirty="0" smtClean="0"/>
              <a:t>Faculty Incharge:</a:t>
            </a:r>
          </a:p>
          <a:p>
            <a:r>
              <a:rPr lang="en-US" sz="2400" dirty="0" smtClean="0"/>
              <a:t>Mrs. </a:t>
            </a:r>
            <a:r>
              <a:rPr lang="en-US" sz="2400" dirty="0" err="1" smtClean="0"/>
              <a:t>Kusuma</a:t>
            </a:r>
            <a:r>
              <a:rPr lang="en-US" sz="2400" dirty="0" smtClean="0"/>
              <a:t> S</a:t>
            </a:r>
          </a:p>
        </p:txBody>
      </p:sp>
    </p:spTree>
    <p:extLst>
      <p:ext uri="{BB962C8B-B14F-4D97-AF65-F5344CB8AC3E}">
        <p14:creationId xmlns:p14="http://schemas.microsoft.com/office/powerpoint/2010/main" val="89623281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600200"/>
            <a:ext cx="8686800" cy="5143500"/>
          </a:xfrm>
          <a:prstGeom prst="rect">
            <a:avLst/>
          </a:prstGeom>
        </p:spPr>
      </p:pic>
    </p:spTree>
    <p:extLst>
      <p:ext uri="{BB962C8B-B14F-4D97-AF65-F5344CB8AC3E}">
        <p14:creationId xmlns:p14="http://schemas.microsoft.com/office/powerpoint/2010/main" val="76110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0"/>
            <a:ext cx="7391400" cy="715962"/>
          </a:xfrm>
        </p:spPr>
        <p:txBody>
          <a:bodyPr/>
          <a:lstStyle/>
          <a:p>
            <a:r>
              <a:rPr lang="en-US" dirty="0" smtClean="0">
                <a:solidFill>
                  <a:schemeClr val="accent5">
                    <a:lumMod val="60000"/>
                    <a:lumOff val="40000"/>
                  </a:schemeClr>
                </a:solidFill>
              </a:rPr>
              <a:t>CONCLUSIONS</a:t>
            </a:r>
            <a:endParaRPr lang="en-US" dirty="0">
              <a:solidFill>
                <a:schemeClr val="accent5">
                  <a:lumMod val="60000"/>
                  <a:lumOff val="40000"/>
                </a:schemeClr>
              </a:solidFill>
            </a:endParaRPr>
          </a:p>
        </p:txBody>
      </p:sp>
      <p:sp>
        <p:nvSpPr>
          <p:cNvPr id="3" name="Content Placeholder 2"/>
          <p:cNvSpPr>
            <a:spLocks noGrp="1"/>
          </p:cNvSpPr>
          <p:nvPr>
            <p:ph idx="1"/>
          </p:nvPr>
        </p:nvSpPr>
        <p:spPr>
          <a:xfrm>
            <a:off x="381000" y="2819400"/>
            <a:ext cx="8229600" cy="2286000"/>
          </a:xfrm>
        </p:spPr>
        <p:txBody>
          <a:bodyPr/>
          <a:lstStyle/>
          <a:p>
            <a:r>
              <a:rPr lang="en-US" dirty="0"/>
              <a:t>From a proper analysis of positive points and constraints on the </a:t>
            </a:r>
            <a:r>
              <a:rPr lang="en-US" dirty="0" smtClean="0"/>
              <a:t>programs, </a:t>
            </a:r>
            <a:r>
              <a:rPr lang="en-US" dirty="0"/>
              <a:t>it can be safely concluded that the product is </a:t>
            </a:r>
            <a:r>
              <a:rPr lang="en-US" dirty="0" smtClean="0"/>
              <a:t>a efficient alternative to manual library management techniques . </a:t>
            </a:r>
            <a:r>
              <a:rPr lang="en-US" dirty="0"/>
              <a:t>This application is working properly and meeting to </a:t>
            </a:r>
            <a:r>
              <a:rPr lang="en-US" dirty="0" smtClean="0"/>
              <a:t>the pre-defined </a:t>
            </a:r>
            <a:r>
              <a:rPr lang="en-US" dirty="0"/>
              <a:t>user requirements. This component can be easily </a:t>
            </a:r>
            <a:r>
              <a:rPr lang="en-US" dirty="0" smtClean="0"/>
              <a:t>used </a:t>
            </a:r>
            <a:r>
              <a:rPr lang="en-US" dirty="0"/>
              <a:t>in many other </a:t>
            </a:r>
            <a:r>
              <a:rPr lang="en-US" dirty="0" smtClean="0"/>
              <a:t>platforms.</a:t>
            </a:r>
            <a:endParaRPr lang="en-US" dirty="0"/>
          </a:p>
        </p:txBody>
      </p:sp>
    </p:spTree>
    <p:extLst>
      <p:ext uri="{BB962C8B-B14F-4D97-AF65-F5344CB8AC3E}">
        <p14:creationId xmlns:p14="http://schemas.microsoft.com/office/powerpoint/2010/main" val="10911345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838200"/>
          </a:xfrm>
        </p:spPr>
        <p:txBody>
          <a:bodyPr/>
          <a:lstStyle/>
          <a:p>
            <a:r>
              <a:rPr lang="en-US" dirty="0" smtClean="0">
                <a:solidFill>
                  <a:schemeClr val="accent5">
                    <a:lumMod val="60000"/>
                    <a:lumOff val="40000"/>
                  </a:schemeClr>
                </a:solidFill>
              </a:rPr>
              <a:t>FUTURE ENHANCEMENTS</a:t>
            </a:r>
            <a:endParaRPr lang="en-US" dirty="0">
              <a:solidFill>
                <a:schemeClr val="accent5">
                  <a:lumMod val="60000"/>
                  <a:lumOff val="40000"/>
                </a:schemeClr>
              </a:solidFill>
            </a:endParaRPr>
          </a:p>
        </p:txBody>
      </p:sp>
      <p:sp>
        <p:nvSpPr>
          <p:cNvPr id="3" name="Content Placeholder 2"/>
          <p:cNvSpPr>
            <a:spLocks noGrp="1"/>
          </p:cNvSpPr>
          <p:nvPr>
            <p:ph idx="1"/>
          </p:nvPr>
        </p:nvSpPr>
        <p:spPr>
          <a:xfrm>
            <a:off x="304800" y="2895600"/>
            <a:ext cx="8534400" cy="2438400"/>
          </a:xfrm>
        </p:spPr>
        <p:txBody>
          <a:bodyPr/>
          <a:lstStyle/>
          <a:p>
            <a:pPr marL="0" indent="0">
              <a:buNone/>
            </a:pPr>
            <a:r>
              <a:rPr lang="en-US" dirty="0" smtClean="0"/>
              <a:t>Key Software Scopes:</a:t>
            </a:r>
          </a:p>
          <a:p>
            <a:pPr>
              <a:buFont typeface="Wingdings" pitchFamily="2" charset="2"/>
              <a:buChar char="v"/>
            </a:pPr>
            <a:r>
              <a:rPr lang="en-US" sz="1800" dirty="0" smtClean="0"/>
              <a:t> EXTENSIBILITY</a:t>
            </a:r>
          </a:p>
          <a:p>
            <a:pPr>
              <a:buFont typeface="Wingdings" pitchFamily="2" charset="2"/>
              <a:buChar char="v"/>
            </a:pPr>
            <a:r>
              <a:rPr lang="en-US" sz="1800" dirty="0" smtClean="0"/>
              <a:t> REUSABILITY</a:t>
            </a:r>
          </a:p>
          <a:p>
            <a:pPr>
              <a:buFont typeface="Wingdings" pitchFamily="2" charset="2"/>
              <a:buChar char="v"/>
            </a:pPr>
            <a:r>
              <a:rPr lang="en-US" sz="1800" dirty="0" smtClean="0"/>
              <a:t>UNDERSTANDABILITY</a:t>
            </a:r>
          </a:p>
          <a:p>
            <a:pPr>
              <a:buFont typeface="Wingdings" pitchFamily="2" charset="2"/>
              <a:buChar char="v"/>
            </a:pPr>
            <a:r>
              <a:rPr lang="en-US" sz="1800" dirty="0" smtClean="0"/>
              <a:t>COST-EFFECTIVE</a:t>
            </a:r>
          </a:p>
          <a:p>
            <a:pPr>
              <a:buFont typeface="Wingdings" pitchFamily="2" charset="2"/>
              <a:buChar char="v"/>
            </a:pPr>
            <a:endParaRPr lang="en-US" dirty="0"/>
          </a:p>
        </p:txBody>
      </p:sp>
      <p:sp>
        <p:nvSpPr>
          <p:cNvPr id="4" name="TextBox 3"/>
          <p:cNvSpPr txBox="1"/>
          <p:nvPr/>
        </p:nvSpPr>
        <p:spPr>
          <a:xfrm>
            <a:off x="304800" y="1752600"/>
            <a:ext cx="8382000" cy="923330"/>
          </a:xfrm>
          <a:prstGeom prst="rect">
            <a:avLst/>
          </a:prstGeom>
          <a:noFill/>
        </p:spPr>
        <p:txBody>
          <a:bodyPr wrap="square" rtlCol="0">
            <a:spAutoFit/>
          </a:bodyPr>
          <a:lstStyle/>
          <a:p>
            <a:r>
              <a:rPr lang="en-US" dirty="0"/>
              <a:t>This application can be easily implemented under various situations. We can add new features as and when we require. Reusability is possible as and when require in this application. There is flexibility in </a:t>
            </a:r>
            <a:r>
              <a:rPr lang="en-US" dirty="0" smtClean="0"/>
              <a:t>the program. </a:t>
            </a:r>
          </a:p>
        </p:txBody>
      </p:sp>
    </p:spTree>
    <p:extLst>
      <p:ext uri="{BB962C8B-B14F-4D97-AF65-F5344CB8AC3E}">
        <p14:creationId xmlns:p14="http://schemas.microsoft.com/office/powerpoint/2010/main" val="3813411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29600" cy="762000"/>
          </a:xfrm>
        </p:spPr>
        <p:txBody>
          <a:bodyPr/>
          <a:lstStyle/>
          <a:p>
            <a:r>
              <a:rPr lang="en-US" dirty="0" smtClean="0">
                <a:solidFill>
                  <a:schemeClr val="accent5">
                    <a:lumMod val="60000"/>
                    <a:lumOff val="40000"/>
                  </a:schemeClr>
                </a:solidFill>
              </a:rPr>
              <a:t>REFERENCES</a:t>
            </a:r>
            <a:endParaRPr lang="en-US" dirty="0">
              <a:solidFill>
                <a:schemeClr val="accent5">
                  <a:lumMod val="60000"/>
                  <a:lumOff val="40000"/>
                </a:schemeClr>
              </a:solidFill>
            </a:endParaRPr>
          </a:p>
        </p:txBody>
      </p:sp>
      <p:sp>
        <p:nvSpPr>
          <p:cNvPr id="3" name="Content Placeholder 2"/>
          <p:cNvSpPr>
            <a:spLocks noGrp="1"/>
          </p:cNvSpPr>
          <p:nvPr>
            <p:ph idx="1"/>
          </p:nvPr>
        </p:nvSpPr>
        <p:spPr>
          <a:xfrm>
            <a:off x="457200" y="1828800"/>
            <a:ext cx="8229600" cy="4038600"/>
          </a:xfrm>
        </p:spPr>
        <p:txBody>
          <a:bodyPr/>
          <a:lstStyle/>
          <a:p>
            <a:r>
              <a:rPr lang="en-US" dirty="0" smtClean="0"/>
              <a:t>http</a:t>
            </a:r>
            <a:r>
              <a:rPr lang="en-US" dirty="0"/>
              <a:t>://www.w3schools.com/html/html_intro.asp http://www.w3schools.com/css/css_background.asp http://www.w3schools.com/js/js_datatypes.asp http://www.w3schools.com/sql/sql_insert.asp http://www.w3schools.com/sql/sql_update.asp http://www.w3schools.com/php/php_forms.asp  </a:t>
            </a:r>
          </a:p>
          <a:p>
            <a:r>
              <a:rPr lang="en-US" dirty="0"/>
              <a:t>Fundamentals of software engineering by </a:t>
            </a:r>
            <a:r>
              <a:rPr lang="en-US" dirty="0" err="1"/>
              <a:t>Rajib</a:t>
            </a:r>
            <a:r>
              <a:rPr lang="en-US" dirty="0"/>
              <a:t> </a:t>
            </a:r>
            <a:r>
              <a:rPr lang="en-US" dirty="0" smtClean="0"/>
              <a:t>mall</a:t>
            </a:r>
            <a:endParaRPr lang="en-US" dirty="0"/>
          </a:p>
          <a:p>
            <a:r>
              <a:rPr lang="en-US" dirty="0"/>
              <a:t>Web development and application development by Ivan </a:t>
            </a:r>
            <a:r>
              <a:rPr lang="en-US" dirty="0" err="1"/>
              <a:t>Byross</a:t>
            </a:r>
            <a:endParaRPr lang="en-US" dirty="0"/>
          </a:p>
          <a:p>
            <a:r>
              <a:rPr lang="en-US" dirty="0"/>
              <a:t>Fundamentals of Database System by </a:t>
            </a:r>
            <a:r>
              <a:rPr lang="en-US" dirty="0" err="1"/>
              <a:t>Elmasri</a:t>
            </a:r>
            <a:endParaRPr lang="en-US" dirty="0"/>
          </a:p>
          <a:p>
            <a:endParaRPr lang="en-US" dirty="0"/>
          </a:p>
        </p:txBody>
      </p:sp>
    </p:spTree>
    <p:extLst>
      <p:ext uri="{BB962C8B-B14F-4D97-AF65-F5344CB8AC3E}">
        <p14:creationId xmlns:p14="http://schemas.microsoft.com/office/powerpoint/2010/main" val="9747448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066800"/>
          </a:xfrm>
        </p:spPr>
        <p:txBody>
          <a:bodyPr>
            <a:noAutofit/>
          </a:bodyPr>
          <a:lstStyle/>
          <a:p>
            <a:r>
              <a:rPr lang="en-US" dirty="0">
                <a:solidFill>
                  <a:schemeClr val="accent5">
                    <a:lumMod val="60000"/>
                    <a:lumOff val="40000"/>
                  </a:schemeClr>
                </a:solidFill>
              </a:rPr>
              <a:t>ENTITY RELATIONSHIP DIAGRAM </a:t>
            </a:r>
            <a:r>
              <a:rPr lang="en-US" dirty="0"/>
              <a:t/>
            </a:r>
            <a:br>
              <a:rPr lang="en-US" dirty="0"/>
            </a:b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8458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3587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solidFill>
                  <a:schemeClr val="accent5">
                    <a:lumMod val="60000"/>
                    <a:lumOff val="40000"/>
                  </a:schemeClr>
                </a:solidFill>
              </a:rPr>
              <a:t>RELATIONAL- SCHEMA DIAGRAM</a:t>
            </a:r>
            <a:endParaRPr lang="en-US" dirty="0">
              <a:solidFill>
                <a:schemeClr val="accent5">
                  <a:lumMod val="60000"/>
                  <a:lumOff val="40000"/>
                </a:schemeClr>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8382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67789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067800" cy="6705600"/>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152400" y="457200"/>
            <a:ext cx="8033738" cy="2923877"/>
          </a:xfrm>
          <a:prstGeom prst="rect">
            <a:avLst/>
          </a:prstGeom>
          <a:noFill/>
        </p:spPr>
        <p:txBody>
          <a:bodyPr wrap="none" rtlCol="0">
            <a:spAutoFit/>
          </a:bodyPr>
          <a:lstStyle/>
          <a:p>
            <a:r>
              <a:rPr lang="en-US" sz="2800" b="1" dirty="0"/>
              <a:t>Software </a:t>
            </a:r>
            <a:r>
              <a:rPr lang="en-US" sz="2800" b="1" dirty="0" smtClean="0"/>
              <a:t>Requirements</a:t>
            </a:r>
          </a:p>
          <a:p>
            <a:r>
              <a:rPr lang="en-US" b="1" dirty="0"/>
              <a:t/>
            </a:r>
            <a:br>
              <a:rPr lang="en-US" b="1" dirty="0"/>
            </a:br>
            <a:r>
              <a:rPr lang="en-US" sz="2000" dirty="0"/>
              <a:t>1. Database - MYSQL is used as database as it easy to maintain and</a:t>
            </a:r>
            <a:br>
              <a:rPr lang="en-US" sz="2000" dirty="0"/>
            </a:br>
            <a:r>
              <a:rPr lang="en-US" sz="2000" dirty="0"/>
              <a:t>retrieve records by simple queries which are in English language which are</a:t>
            </a:r>
            <a:br>
              <a:rPr lang="en-US" sz="2000" dirty="0"/>
            </a:br>
            <a:r>
              <a:rPr lang="en-US" sz="2000" dirty="0"/>
              <a:t>easy to understand and easy to write.</a:t>
            </a:r>
            <a:br>
              <a:rPr lang="en-US" sz="2000" dirty="0"/>
            </a:br>
            <a:r>
              <a:rPr lang="en-US" sz="2000" dirty="0"/>
              <a:t>2. Development tools and Programming language- HTML is used to</a:t>
            </a:r>
            <a:br>
              <a:rPr lang="en-US" sz="2000" dirty="0"/>
            </a:br>
            <a:r>
              <a:rPr lang="en-US" sz="2000" dirty="0"/>
              <a:t>write the whole code and develop webpages with CSS, JavaScript for styling</a:t>
            </a:r>
            <a:br>
              <a:rPr lang="en-US" sz="2000" dirty="0"/>
            </a:br>
            <a:r>
              <a:rPr lang="en-US" sz="2000" dirty="0" smtClean="0"/>
              <a:t>work, PHP is used for backend development.</a:t>
            </a:r>
            <a:r>
              <a:rPr lang="en-US" dirty="0"/>
              <a:t/>
            </a:r>
            <a:br>
              <a:rPr lang="en-US" dirty="0"/>
            </a:br>
            <a:endParaRPr lang="en-US" dirty="0"/>
          </a:p>
        </p:txBody>
      </p:sp>
      <p:sp>
        <p:nvSpPr>
          <p:cNvPr id="6" name="TextBox 5"/>
          <p:cNvSpPr txBox="1"/>
          <p:nvPr/>
        </p:nvSpPr>
        <p:spPr>
          <a:xfrm>
            <a:off x="298704" y="3657600"/>
            <a:ext cx="7287316" cy="2308324"/>
          </a:xfrm>
          <a:prstGeom prst="rect">
            <a:avLst/>
          </a:prstGeom>
          <a:noFill/>
        </p:spPr>
        <p:txBody>
          <a:bodyPr wrap="none" rtlCol="0">
            <a:spAutoFit/>
          </a:bodyPr>
          <a:lstStyle/>
          <a:p>
            <a:r>
              <a:rPr lang="en-US" sz="2800" b="1" dirty="0"/>
              <a:t>Hardware </a:t>
            </a:r>
            <a:r>
              <a:rPr lang="en-US" sz="2800" b="1" dirty="0" smtClean="0"/>
              <a:t>Requirements</a:t>
            </a:r>
          </a:p>
          <a:p>
            <a:r>
              <a:rPr lang="en-US" b="1" dirty="0"/>
              <a:t/>
            </a:r>
            <a:br>
              <a:rPr lang="en-US" b="1" dirty="0"/>
            </a:br>
            <a:r>
              <a:rPr lang="en-US" sz="2000" dirty="0"/>
              <a:t>i</a:t>
            </a:r>
            <a:r>
              <a:rPr lang="en-US" sz="2000" dirty="0" smtClean="0"/>
              <a:t>. </a:t>
            </a:r>
            <a:r>
              <a:rPr lang="en-US" sz="2000" dirty="0"/>
              <a:t>Intel core i3 and above is required for a stable experience and fast</a:t>
            </a:r>
            <a:br>
              <a:rPr lang="en-US" sz="2000" dirty="0"/>
            </a:br>
            <a:r>
              <a:rPr lang="en-US" sz="2000" dirty="0"/>
              <a:t>retrieval of data.</a:t>
            </a:r>
            <a:br>
              <a:rPr lang="en-US" sz="2000" dirty="0"/>
            </a:br>
            <a:r>
              <a:rPr lang="en-US" sz="2000" dirty="0" smtClean="0"/>
              <a:t>ii. 2 </a:t>
            </a:r>
            <a:r>
              <a:rPr lang="en-US" sz="2000" dirty="0"/>
              <a:t>GB RAM is required as it will provide fast reading and writing</a:t>
            </a:r>
            <a:br>
              <a:rPr lang="en-US" sz="2000" dirty="0"/>
            </a:br>
            <a:r>
              <a:rPr lang="en-US" sz="2000" dirty="0"/>
              <a:t>capabilities which will in turn result in better performance time. </a:t>
            </a:r>
            <a:br>
              <a:rPr lang="en-US" sz="2000" dirty="0"/>
            </a:br>
            <a:endParaRPr lang="en-US" dirty="0"/>
          </a:p>
        </p:txBody>
      </p:sp>
    </p:spTree>
    <p:extLst>
      <p:ext uri="{BB962C8B-B14F-4D97-AF65-F5344CB8AC3E}">
        <p14:creationId xmlns:p14="http://schemas.microsoft.com/office/powerpoint/2010/main" val="172991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76200" y="0"/>
            <a:ext cx="9067800" cy="6781800"/>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533400" y="533400"/>
            <a:ext cx="7638630" cy="523220"/>
          </a:xfrm>
          <a:prstGeom prst="rect">
            <a:avLst/>
          </a:prstGeom>
          <a:noFill/>
        </p:spPr>
        <p:txBody>
          <a:bodyPr wrap="none" rtlCol="0">
            <a:spAutoFit/>
          </a:bodyPr>
          <a:lstStyle/>
          <a:p>
            <a:r>
              <a:rPr lang="en-US" sz="2800" dirty="0" smtClean="0">
                <a:solidFill>
                  <a:schemeClr val="accent5">
                    <a:lumMod val="60000"/>
                    <a:lumOff val="40000"/>
                  </a:schemeClr>
                </a:solidFill>
              </a:rPr>
              <a:t>APPLICATIONS OF ONLINE LIBRARY MANAGEMENT</a:t>
            </a:r>
            <a:endParaRPr lang="en-US" sz="2800" dirty="0">
              <a:solidFill>
                <a:schemeClr val="accent5">
                  <a:lumMod val="60000"/>
                  <a:lumOff val="40000"/>
                </a:schemeClr>
              </a:solidFill>
            </a:endParaRPr>
          </a:p>
        </p:txBody>
      </p:sp>
      <p:sp>
        <p:nvSpPr>
          <p:cNvPr id="6" name="TextBox 5"/>
          <p:cNvSpPr txBox="1"/>
          <p:nvPr/>
        </p:nvSpPr>
        <p:spPr>
          <a:xfrm>
            <a:off x="533401" y="1219200"/>
            <a:ext cx="7086600" cy="3970318"/>
          </a:xfrm>
          <a:prstGeom prst="rect">
            <a:avLst/>
          </a:prstGeom>
          <a:noFill/>
        </p:spPr>
        <p:txBody>
          <a:bodyPr wrap="square" rtlCol="0">
            <a:spAutoFit/>
          </a:bodyPr>
          <a:lstStyle/>
          <a:p>
            <a:pPr marL="285750" indent="-285750">
              <a:buFont typeface="Wingdings" pitchFamily="2" charset="2"/>
              <a:buChar char="Ø"/>
            </a:pPr>
            <a:r>
              <a:rPr lang="en-US" dirty="0"/>
              <a:t>T</a:t>
            </a:r>
            <a:r>
              <a:rPr lang="en-US" dirty="0" smtClean="0"/>
              <a:t>his </a:t>
            </a:r>
            <a:r>
              <a:rPr lang="en-US" dirty="0"/>
              <a:t>project </a:t>
            </a:r>
            <a:r>
              <a:rPr lang="en-US" dirty="0" smtClean="0"/>
              <a:t> provides </a:t>
            </a:r>
            <a:r>
              <a:rPr lang="en-US" dirty="0"/>
              <a:t>a friendly environment to maintain the</a:t>
            </a:r>
            <a:br>
              <a:rPr lang="en-US" dirty="0"/>
            </a:br>
            <a:r>
              <a:rPr lang="en-US" dirty="0"/>
              <a:t>details of books and library members. </a:t>
            </a:r>
            <a:endParaRPr lang="en-US" dirty="0" smtClean="0"/>
          </a:p>
          <a:p>
            <a:pPr marL="285750" indent="-285750">
              <a:buFont typeface="Wingdings" pitchFamily="2" charset="2"/>
              <a:buChar char="Ø"/>
            </a:pPr>
            <a:endParaRPr lang="en-US" dirty="0"/>
          </a:p>
          <a:p>
            <a:pPr marL="285750" indent="-285750">
              <a:buFont typeface="Wingdings" pitchFamily="2" charset="2"/>
              <a:buChar char="Ø"/>
            </a:pPr>
            <a:r>
              <a:rPr lang="en-US" dirty="0" smtClean="0"/>
              <a:t>This project is for automation of library works.</a:t>
            </a:r>
          </a:p>
          <a:p>
            <a:pPr marL="285750" indent="-285750">
              <a:buFont typeface="Wingdings" pitchFamily="2" charset="2"/>
              <a:buChar char="Ø"/>
            </a:pPr>
            <a:endParaRPr lang="en-US" dirty="0"/>
          </a:p>
          <a:p>
            <a:pPr marL="285750" indent="-285750">
              <a:buFont typeface="Wingdings" pitchFamily="2" charset="2"/>
              <a:buChar char="Ø"/>
            </a:pPr>
            <a:r>
              <a:rPr lang="en-US" dirty="0" smtClean="0"/>
              <a:t>It provides following facilities to</a:t>
            </a:r>
          </a:p>
          <a:p>
            <a:pPr marL="800100" lvl="1" indent="-342900">
              <a:buFont typeface="+mj-lt"/>
              <a:buAutoNum type="arabicPeriod"/>
            </a:pPr>
            <a:r>
              <a:rPr lang="en-US" u="sng" dirty="0" smtClean="0"/>
              <a:t>Librarian:</a:t>
            </a:r>
          </a:p>
          <a:p>
            <a:pPr marL="1314450" lvl="2" indent="-400050">
              <a:buFont typeface="+mj-lt"/>
              <a:buAutoNum type="romanLcPeriod"/>
            </a:pPr>
            <a:r>
              <a:rPr lang="en-US" dirty="0" smtClean="0"/>
              <a:t>Can enter details related  to a particular book.</a:t>
            </a:r>
          </a:p>
          <a:p>
            <a:pPr marL="1314450" lvl="2" indent="-400050">
              <a:buFont typeface="+mj-lt"/>
              <a:buAutoNum type="romanLcPeriod"/>
            </a:pPr>
            <a:r>
              <a:rPr lang="en-US" dirty="0" smtClean="0"/>
              <a:t>Can respond to issue/return/renew requests and process      recommendations from  members.</a:t>
            </a:r>
          </a:p>
          <a:p>
            <a:pPr marL="1314450" lvl="2" indent="-400050">
              <a:buFont typeface="+mj-lt"/>
              <a:buAutoNum type="romanLcPeriod"/>
            </a:pPr>
            <a:r>
              <a:rPr lang="en-US" dirty="0" smtClean="0"/>
              <a:t>Can also respond to members messages.</a:t>
            </a:r>
          </a:p>
          <a:p>
            <a:pPr lvl="2"/>
            <a:endParaRPr lang="en-US" dirty="0"/>
          </a:p>
          <a:p>
            <a:pPr marL="1200150" lvl="2" indent="-285750">
              <a:buFont typeface="Arial" pitchFamily="34" charset="0"/>
              <a:buChar char="•"/>
            </a:pPr>
            <a:endParaRPr lang="en-US" dirty="0" smtClean="0"/>
          </a:p>
          <a:p>
            <a:pPr lvl="2"/>
            <a:r>
              <a:rPr lang="en-US" dirty="0"/>
              <a:t> </a:t>
            </a:r>
            <a:r>
              <a:rPr lang="en-US" dirty="0" smtClean="0"/>
              <a:t>    </a:t>
            </a:r>
          </a:p>
        </p:txBody>
      </p:sp>
      <p:sp>
        <p:nvSpPr>
          <p:cNvPr id="7" name="TextBox 6"/>
          <p:cNvSpPr txBox="1"/>
          <p:nvPr/>
        </p:nvSpPr>
        <p:spPr>
          <a:xfrm>
            <a:off x="990600" y="4312355"/>
            <a:ext cx="7181430" cy="1754326"/>
          </a:xfrm>
          <a:prstGeom prst="rect">
            <a:avLst/>
          </a:prstGeom>
          <a:noFill/>
        </p:spPr>
        <p:txBody>
          <a:bodyPr wrap="square" rtlCol="0">
            <a:spAutoFit/>
          </a:bodyPr>
          <a:lstStyle/>
          <a:p>
            <a:r>
              <a:rPr lang="en-US" dirty="0" smtClean="0"/>
              <a:t> 2.   </a:t>
            </a:r>
            <a:r>
              <a:rPr lang="en-US" u="sng" dirty="0" smtClean="0"/>
              <a:t>Member:</a:t>
            </a:r>
          </a:p>
          <a:p>
            <a:r>
              <a:rPr lang="en-US" dirty="0" smtClean="0"/>
              <a:t>       i. Can request for issue/return/renew and check for any existing fine</a:t>
            </a:r>
          </a:p>
          <a:p>
            <a:r>
              <a:rPr lang="en-US" dirty="0" smtClean="0"/>
              <a:t>          by asking the librarian.</a:t>
            </a:r>
          </a:p>
          <a:p>
            <a:r>
              <a:rPr lang="en-US" dirty="0" smtClean="0"/>
              <a:t>       ii. Can keep track of all the books issued and their respective due                    	dates.</a:t>
            </a:r>
            <a:endParaRPr lang="en-US" u="sng" dirty="0" smtClean="0"/>
          </a:p>
          <a:p>
            <a:r>
              <a:rPr lang="en-US" dirty="0"/>
              <a:t> </a:t>
            </a:r>
            <a:r>
              <a:rPr lang="en-US" dirty="0" smtClean="0"/>
              <a:t>      iii. Can recommend  new books to the Librarian.</a:t>
            </a:r>
          </a:p>
        </p:txBody>
      </p:sp>
    </p:spTree>
    <p:extLst>
      <p:ext uri="{BB962C8B-B14F-4D97-AF65-F5344CB8AC3E}">
        <p14:creationId xmlns:p14="http://schemas.microsoft.com/office/powerpoint/2010/main" val="2254676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74638"/>
            <a:ext cx="8458200" cy="1020762"/>
          </a:xfrm>
        </p:spPr>
        <p:txBody>
          <a:bodyPr>
            <a:normAutofit fontScale="90000"/>
          </a:bodyPr>
          <a:lstStyle/>
          <a:p>
            <a:r>
              <a:rPr lang="en-US" dirty="0" smtClean="0">
                <a:solidFill>
                  <a:schemeClr val="accent5">
                    <a:lumMod val="60000"/>
                    <a:lumOff val="40000"/>
                  </a:schemeClr>
                </a:solidFill>
              </a:rPr>
              <a:t>SNAPSHOTS:</a:t>
            </a:r>
            <a:br>
              <a:rPr lang="en-US" dirty="0" smtClean="0">
                <a:solidFill>
                  <a:schemeClr val="accent5">
                    <a:lumMod val="60000"/>
                    <a:lumOff val="40000"/>
                  </a:schemeClr>
                </a:solidFill>
              </a:rPr>
            </a:br>
            <a:r>
              <a:rPr lang="en-US" dirty="0" smtClean="0">
                <a:solidFill>
                  <a:schemeClr val="accent5">
                    <a:lumMod val="60000"/>
                    <a:lumOff val="40000"/>
                  </a:schemeClr>
                </a:solidFill>
              </a:rPr>
              <a:t>1. LOGIN PAGE</a:t>
            </a:r>
            <a:r>
              <a:rPr lang="en-US" dirty="0" smtClean="0"/>
              <a:t>:</a:t>
            </a:r>
            <a:endParaRPr lang="en-US" dirty="0"/>
          </a:p>
        </p:txBody>
      </p:sp>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305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13512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solidFill>
                  <a:schemeClr val="accent5">
                    <a:lumMod val="60000"/>
                    <a:lumOff val="40000"/>
                  </a:schemeClr>
                </a:solidFill>
              </a:rPr>
              <a:t>2. ADMIN-HOME PAGE:</a:t>
            </a:r>
            <a:endParaRPr lang="en-US" dirty="0">
              <a:solidFill>
                <a:schemeClr val="accent5">
                  <a:lumMod val="60000"/>
                  <a:lumOff val="4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371600"/>
            <a:ext cx="8305800" cy="5181600"/>
          </a:xfrm>
        </p:spPr>
      </p:pic>
    </p:spTree>
    <p:extLst>
      <p:ext uri="{BB962C8B-B14F-4D97-AF65-F5344CB8AC3E}">
        <p14:creationId xmlns:p14="http://schemas.microsoft.com/office/powerpoint/2010/main" val="521924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solidFill>
                  <a:schemeClr val="accent5">
                    <a:lumMod val="60000"/>
                    <a:lumOff val="40000"/>
                  </a:schemeClr>
                </a:solidFill>
              </a:rPr>
              <a:t>3.USER-HOME PAGE:</a:t>
            </a:r>
            <a:endParaRPr lang="en-US" dirty="0">
              <a:solidFill>
                <a:schemeClr val="accent5">
                  <a:lumMod val="60000"/>
                  <a:lumOff val="40000"/>
                </a:schemeClr>
              </a:solidFill>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305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259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solidFill>
                  <a:schemeClr val="accent5">
                    <a:lumMod val="60000"/>
                    <a:lumOff val="40000"/>
                  </a:schemeClr>
                </a:solidFill>
              </a:rPr>
              <a:t>SNAPSHOTS:</a:t>
            </a:r>
            <a:endParaRPr lang="en-US" dirty="0">
              <a:solidFill>
                <a:schemeClr val="accent5">
                  <a:lumMod val="60000"/>
                  <a:lumOff val="4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524000"/>
            <a:ext cx="8173934" cy="48768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47800"/>
            <a:ext cx="8458200" cy="5195342"/>
          </a:xfrm>
          <a:prstGeom prst="rect">
            <a:avLst/>
          </a:prstGeom>
        </p:spPr>
      </p:pic>
    </p:spTree>
    <p:extLst>
      <p:ext uri="{BB962C8B-B14F-4D97-AF65-F5344CB8AC3E}">
        <p14:creationId xmlns:p14="http://schemas.microsoft.com/office/powerpoint/2010/main" val="420537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164</TotalTime>
  <Words>252</Words>
  <Application>Microsoft Office PowerPoint</Application>
  <PresentationFormat>On-screen Show (4:3)</PresentationFormat>
  <Paragraphs>58</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Thatch</vt:lpstr>
      <vt:lpstr>PowerPoint Presentation</vt:lpstr>
      <vt:lpstr>ENTITY RELATIONSHIP DIAGRAM  </vt:lpstr>
      <vt:lpstr>RELATIONAL- SCHEMA DIAGRAM</vt:lpstr>
      <vt:lpstr>PowerPoint Presentation</vt:lpstr>
      <vt:lpstr>PowerPoint Presentation</vt:lpstr>
      <vt:lpstr>SNAPSHOTS: 1. LOGIN PAGE:</vt:lpstr>
      <vt:lpstr>2. ADMIN-HOME PAGE:</vt:lpstr>
      <vt:lpstr>3.USER-HOME PAGE:</vt:lpstr>
      <vt:lpstr>SNAPSHOTS:</vt:lpstr>
      <vt:lpstr>DATABASE:</vt:lpstr>
      <vt:lpstr>CONCLUSIONS</vt:lpstr>
      <vt:lpstr>FUTURE ENHANCEMENTS</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library management</dc:title>
  <dc:creator>Sailesh Khandelwal</dc:creator>
  <cp:lastModifiedBy>USER</cp:lastModifiedBy>
  <cp:revision>22</cp:revision>
  <dcterms:created xsi:type="dcterms:W3CDTF">2006-08-16T00:00:00Z</dcterms:created>
  <dcterms:modified xsi:type="dcterms:W3CDTF">2018-11-16T07:06:44Z</dcterms:modified>
</cp:coreProperties>
</file>